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</p:sldMasterIdLst>
  <p:sldIdLst>
    <p:sldId id="258" r:id="rId6"/>
    <p:sldId id="261" r:id="rId7"/>
    <p:sldId id="269" r:id="rId8"/>
    <p:sldId id="270" r:id="rId9"/>
    <p:sldId id="271" r:id="rId10"/>
    <p:sldId id="272" r:id="rId11"/>
    <p:sldId id="373" r:id="rId12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35133A-0701-A255-CC97-7D2BE5FFC6FB}" name="Tiina Saaresranta" initials="TS" userId="S::Tiina.Saaresranta@ravakka.fi::3f93a382-b25a-489c-8613-24e5132dc3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59917" y="2279396"/>
            <a:ext cx="3692313" cy="6265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E67D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516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383" y="476385"/>
            <a:ext cx="10052473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E67D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0492" y="2088269"/>
            <a:ext cx="5384377" cy="369332"/>
          </a:xfrm>
        </p:spPr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50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383" y="476385"/>
            <a:ext cx="10052473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E67D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461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383" y="476385"/>
            <a:ext cx="10052473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E67D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6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17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666C3D-333D-3524-FF98-461555149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C1A685D-80A0-B9EF-374F-E92C6283E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780184-7EDF-2599-BF67-A720B6390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200E8D-DA05-35D0-E998-C62D4C347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4D5874-ABA9-8D85-C9AE-23338AF5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578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F4FC22-C24F-AC0B-382E-800189D6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4297A2-B1C5-4CF7-C872-7CA950B11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6ED02B-6EE9-0A77-2E1C-6671C1A1B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F46FB2-80C3-7756-9779-0DF9DF7E1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CB50A34-05F6-288C-0247-EF6DAFB2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48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16303A-B6CD-76A4-7938-A7414BE0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8EA60E-01B1-458E-66CC-40EE8720F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BDD770-7C28-7B88-65AC-7B607E752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F41F252-4AF7-9632-F493-4DD624DBD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53C3230-0235-2D39-578F-A314B031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6491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FF72AD-2B02-48C5-DD9B-644EC92EF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D7E960-F9A8-E1EF-D3A2-0BE28E389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636756C-8AA4-CF2D-74F6-1755B31E5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EEC457-13E2-F524-65E1-44520EF8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C503D4-3AEB-FD91-A95D-C21C3E24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21107DE-7C66-A8AD-8082-F8E85D8D0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057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99F770-CDC5-C769-EF86-A0CE25AC8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4638A5-08F8-8572-07C8-59E153DD1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88CFF11-8205-366C-E470-6EA8185FD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B6C76DB-9B0D-92EF-1DE4-9E1CEBFE7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6486F3A-3C88-1092-C819-3341D01093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8D65BB0-6791-59AA-3B47-FF8C3D877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490B746-0743-F0B2-271F-27C39545C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AB12022-0D14-C17B-8E21-052A2512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334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77D68C-DF58-7A60-C829-1E0BCCD99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0BB978F-F4DC-DA56-E090-7FF17CCD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304CC7-4065-49C9-A08C-D1EF10DB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851A711-DB6F-173A-5EB8-994F25B5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3690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B9681D-5DE5-80EF-1C35-E93E44F3B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DCF1EFC-1922-01AE-3DC7-05E53A583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056E090-2C8C-6D12-D93D-F14B299D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0798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0F951D-87AD-9C2D-5DA2-6EC5335A7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21FC7F-FA6D-C7DA-0CD9-F460424F6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CA29212-A08B-709C-A75C-63C007304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427EEB6-26D5-D9DA-5FC2-FF4A0B985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A37C428-6B24-CBF4-034C-9A843343B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34CA730-6DB0-C802-4095-FE82E6924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7943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9015F4-9F26-F5D9-CA19-F25093CE0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5E3DBBC-8D48-B1D4-FD12-E4BA7BCB1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7E94572-1CBD-3846-35B7-5A7F6356A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4FFBD8D-21DA-28F5-8235-C82E86A0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64011E9-328D-55B5-86D0-2BCC48794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4EC0332-3297-5F23-0ACF-B8B90DFBC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0133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28B658-FBB5-B9BF-72CD-17A9B1DCC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E2F0B36-E6BB-BDEE-C114-A5DB0241D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9814CE3-CF01-C5FE-7B13-0293A3242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D0D22B-34CB-9C21-9AD1-43C4DB6DD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C076D9-076F-2735-7BCA-F0EFD252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8484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E652C6F-5605-0E4F-E6DA-3A6CCF9A2C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CE3F390-66A4-79EB-4FC7-C240E6E56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D3219C-C05B-184E-9191-63D9263B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1B35A7-6FBB-BDD6-BF91-0FB7AFE2B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B3984AA-4A7D-0DA3-C7D9-E6665F6F1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44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17375E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383" y="476385"/>
            <a:ext cx="1005247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E67D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0492" y="2088269"/>
            <a:ext cx="538437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6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333BF18-6D99-620D-CDE8-8035EC767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6FB0DE-30F0-EBC5-D024-F17E83E93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33DCB5-ACC2-0319-3924-83C649FB8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284856-A002-4022-BBB7-B23DB5F92080}" type="datetimeFigureOut">
              <a:rPr lang="fi-FI" smtClean="0"/>
              <a:t>26.1.2026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C93F9E6-5978-077D-CFE0-AC514ACB8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EFD7A5-632D-934A-68D7-82446493F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21DC57-F764-44B7-AF2C-DEB8CA7D4F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92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www.sameboat.fi/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://www.jokivarsi.fi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kkosakseli.fi/" TargetMode="External"/><Relationship Id="rId5" Type="http://schemas.openxmlformats.org/officeDocument/2006/relationships/hyperlink" Target="http://www.varsinhyva.fi/" TargetMode="External"/><Relationship Id="rId4" Type="http://schemas.openxmlformats.org/officeDocument/2006/relationships/hyperlink" Target="http://www.ravakka.fi/" TargetMode="External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47214-1322-5F59-912C-EB441326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5DDCF2-7F77-49B5-F738-7CC98DBEF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623" y="926476"/>
            <a:ext cx="3240506" cy="4064628"/>
          </a:xfrm>
        </p:spPr>
        <p:txBody>
          <a:bodyPr>
            <a:normAutofit/>
          </a:bodyPr>
          <a:lstStyle/>
          <a:p>
            <a:pPr algn="ctr"/>
            <a:br>
              <a:rPr lang="fi-FI" sz="3600" dirty="0">
                <a:solidFill>
                  <a:srgbClr val="FFFFFF"/>
                </a:solidFill>
              </a:rPr>
            </a:br>
            <a:endParaRPr lang="fi-FI" sz="3600" dirty="0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A63F03-F224-9ADE-F1F4-661112247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017" y="1034493"/>
            <a:ext cx="6097958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i-FI" sz="1800" b="1" dirty="0"/>
              <a:t>Tavoitteet</a:t>
            </a:r>
          </a:p>
          <a:p>
            <a:pPr marL="0" indent="0">
              <a:buNone/>
            </a:pPr>
            <a:r>
              <a:rPr lang="fi-FI" sz="1800" dirty="0"/>
              <a:t>1) Parantaa kylien ja </a:t>
            </a:r>
            <a:r>
              <a:rPr lang="fi-FI" sz="1800" dirty="0" err="1"/>
              <a:t>asuuinalueiden</a:t>
            </a:r>
            <a:r>
              <a:rPr lang="fi-FI" sz="1800" dirty="0"/>
              <a:t> tietoisuutta ja valmiuksia  toimia erilaisissa häiriö-, kriisi-, onnettomuus- ja poikkeustilanteissa</a:t>
            </a:r>
          </a:p>
          <a:p>
            <a:pPr marL="0" indent="0">
              <a:buNone/>
            </a:pPr>
            <a:r>
              <a:rPr lang="fi-FI" sz="1800" dirty="0"/>
              <a:t>2) lisätä kylien ja kuntien tiedonkulkua ja yhteistyötä maaseudun paikallisyhteisöjen varautumisen ja turvallisuuden vahvistamiseksi.</a:t>
            </a:r>
          </a:p>
          <a:p>
            <a:r>
              <a:rPr lang="fi-FI" sz="1800" dirty="0"/>
              <a:t>Tulokset: kuntakohtaisia kylien varautumissuunnitelmia</a:t>
            </a:r>
          </a:p>
          <a:p>
            <a:r>
              <a:rPr lang="fi-FI" sz="1800" dirty="0"/>
              <a:t>Toteutusaika:18 kuukautta.</a:t>
            </a:r>
          </a:p>
          <a:p>
            <a:r>
              <a:rPr lang="fi-FI" sz="1800" dirty="0"/>
              <a:t>Varsinais-Suomen, Satakunnan ja Uudenmaan </a:t>
            </a:r>
            <a:r>
              <a:rPr lang="fi-FI" sz="1800" dirty="0" err="1"/>
              <a:t>ELY:jen</a:t>
            </a:r>
            <a:r>
              <a:rPr lang="fi-FI" sz="1800" dirty="0"/>
              <a:t> EU:n maaseuturahastosta rahoittama Älykäs kylä -hanke</a:t>
            </a:r>
          </a:p>
          <a:p>
            <a:r>
              <a:rPr lang="fi-FI" sz="1800" dirty="0"/>
              <a:t>Kokonaiskustannusarvio 320 704 €€, josta EU 137 903 €, valtio 150 731 € ja alueen Leader-ryhmien osuus 32 070 €.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4A8E259-79EC-143C-E7B4-A573EED8E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614" y="5634557"/>
            <a:ext cx="1618471" cy="573011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D1D239D-EB9E-610C-BA64-9294A5AF1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9335" y="6190058"/>
            <a:ext cx="1565940" cy="554412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12E9169A-94AC-2F5D-39A5-B52A1A6159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50609" y="5700590"/>
            <a:ext cx="1508274" cy="533996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BA9675CD-10ED-377D-5BFD-B2694327A1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78673" y="6234586"/>
            <a:ext cx="1508277" cy="533997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42655D3A-9B42-C8FB-E11A-A3AEDA6592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36174" y="5608400"/>
            <a:ext cx="1618471" cy="57301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C9B5E11-4261-6C8C-F7E3-FA61E1F2D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407" y="5163797"/>
            <a:ext cx="14097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n bild som visar logotyp, text, Grafik, Varumärke&#10;&#10;AI-genererat innehåll kan vara felaktigt.">
            <a:extLst>
              <a:ext uri="{FF2B5EF4-FFF2-40B4-BE49-F238E27FC236}">
                <a16:creationId xmlns:a16="http://schemas.microsoft.com/office/drawing/2014/main" id="{DBA37705-71F2-8C38-52C7-B35703890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571" y="89417"/>
            <a:ext cx="2561029" cy="225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B902D81A-0AC6-6A75-C98B-3415ED0CFAC2}"/>
              </a:ext>
            </a:extLst>
          </p:cNvPr>
          <p:cNvSpPr txBox="1"/>
          <p:nvPr/>
        </p:nvSpPr>
        <p:spPr>
          <a:xfrm>
            <a:off x="712031" y="306613"/>
            <a:ext cx="7585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/>
              <a:t>Varaudumme älykkäästi maaseudulla -hanke</a:t>
            </a:r>
          </a:p>
        </p:txBody>
      </p:sp>
    </p:spTree>
    <p:extLst>
      <p:ext uri="{BB962C8B-B14F-4D97-AF65-F5344CB8AC3E}">
        <p14:creationId xmlns:p14="http://schemas.microsoft.com/office/powerpoint/2010/main" val="3972509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1320" y="169345"/>
            <a:ext cx="11790680" cy="6472767"/>
            <a:chOff x="600976" y="310502"/>
            <a:chExt cx="17686020" cy="9709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49913" y="310502"/>
              <a:ext cx="6536690" cy="970859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96980" y="9223083"/>
              <a:ext cx="2334513" cy="7742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976" y="472566"/>
              <a:ext cx="12454496" cy="314236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52722" y="990177"/>
            <a:ext cx="1990090" cy="1815989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11007" defTabSz="609630">
              <a:spcBef>
                <a:spcPts val="63"/>
              </a:spcBef>
            </a:pPr>
            <a:r>
              <a:rPr sz="2667" kern="0" spc="-7" dirty="0">
                <a:solidFill>
                  <a:srgbClr val="FFFFFF"/>
                </a:solidFill>
                <a:latin typeface="Trebuchet MS"/>
                <a:cs typeface="Trebuchet MS"/>
              </a:rPr>
              <a:t>normaaliolot</a:t>
            </a:r>
            <a:endParaRPr sz="2667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8276" marR="430128" indent="-121503" defTabSz="609630">
              <a:spcBef>
                <a:spcPts val="970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9123" algn="l"/>
              </a:tabLst>
            </a:pP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naapuriapu</a:t>
            </a:r>
            <a:r>
              <a:rPr sz="1333" kern="0" spc="20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7" dirty="0">
                <a:solidFill>
                  <a:srgbClr val="FFFFFF"/>
                </a:solidFill>
                <a:latin typeface="Trebuchet MS"/>
                <a:cs typeface="Trebuchet MS"/>
              </a:rPr>
              <a:t>ja 	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huolenpito 	haavoittuvassa 	</a:t>
            </a:r>
            <a:r>
              <a:rPr sz="1333" kern="0" spc="70" dirty="0">
                <a:solidFill>
                  <a:srgbClr val="FFFFFF"/>
                </a:solidFill>
                <a:latin typeface="Trebuchet MS"/>
                <a:cs typeface="Trebuchet MS"/>
              </a:rPr>
              <a:t>asemassa</a:t>
            </a:r>
            <a:r>
              <a:rPr sz="1333" kern="0" spc="-8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olevista 	kyläläisistä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8700" indent="-121503" defTabSz="609630">
              <a:spcBef>
                <a:spcPts val="267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8700" algn="l"/>
              </a:tabLst>
            </a:pPr>
            <a:r>
              <a:rPr sz="1333" kern="0" spc="30" dirty="0">
                <a:solidFill>
                  <a:srgbClr val="FFFFFF"/>
                </a:solidFill>
                <a:latin typeface="Trebuchet MS"/>
                <a:cs typeface="Trebuchet MS"/>
              </a:rPr>
              <a:t>yksinäisyys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667" y="2849931"/>
            <a:ext cx="1854200" cy="24576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8467" marR="3387" defTabSz="609630">
              <a:spcBef>
                <a:spcPts val="70"/>
              </a:spcBef>
            </a:pPr>
            <a:r>
              <a:rPr sz="1333" kern="0" spc="113" dirty="0">
                <a:solidFill>
                  <a:srgbClr val="FFFFFF"/>
                </a:solidFill>
                <a:latin typeface="Trebuchet MS"/>
                <a:cs typeface="Trebuchet MS"/>
              </a:rPr>
              <a:t>Myös</a:t>
            </a:r>
            <a:r>
              <a:rPr sz="1333" kern="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aivan</a:t>
            </a:r>
            <a:r>
              <a:rPr sz="1333" kern="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”tavallinen”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kylätoiminta</a:t>
            </a:r>
            <a:r>
              <a:rPr sz="1333" kern="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87" dirty="0">
                <a:solidFill>
                  <a:srgbClr val="FFFFFF"/>
                </a:solidFill>
                <a:latin typeface="Trebuchet MS"/>
                <a:cs typeface="Trebuchet MS"/>
              </a:rPr>
              <a:t>ja</a:t>
            </a:r>
            <a:r>
              <a:rPr sz="1333" kern="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ihmisten </a:t>
            </a:r>
            <a:r>
              <a:rPr sz="1333" kern="0" spc="-13" dirty="0">
                <a:solidFill>
                  <a:srgbClr val="FFFFFF"/>
                </a:solidFill>
                <a:latin typeface="Trebuchet MS"/>
                <a:cs typeface="Trebuchet MS"/>
              </a:rPr>
              <a:t>toiminta</a:t>
            </a:r>
            <a:r>
              <a:rPr sz="1333" kern="0" spc="-4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57" dirty="0">
                <a:solidFill>
                  <a:srgbClr val="FFFFFF"/>
                </a:solidFill>
                <a:latin typeface="Trebuchet MS"/>
                <a:cs typeface="Trebuchet MS"/>
              </a:rPr>
              <a:t>yhdessä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vahvistaa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7853" indent="-121503" defTabSz="609630">
              <a:spcBef>
                <a:spcPts val="263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7853" algn="l"/>
              </a:tabLst>
            </a:pP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yhteisöllisyyttä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7853" indent="-121503" defTabSz="609630">
              <a:spcBef>
                <a:spcPts val="273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7853" algn="l"/>
              </a:tabLst>
            </a:pP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osallisuutta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7853" indent="-121503" defTabSz="609630">
              <a:spcBef>
                <a:spcPts val="263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7853" algn="l"/>
              </a:tabLst>
            </a:pP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luottamusta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7853" indent="-121503" defTabSz="609630">
              <a:spcBef>
                <a:spcPts val="263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7853" algn="l"/>
              </a:tabLst>
            </a:pP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yhteisöllistä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3196" defTabSz="609630"/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resilienssiä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3196" marR="380172" indent="-117269" defTabSz="609630">
              <a:spcBef>
                <a:spcPts val="273"/>
              </a:spcBef>
              <a:buSzPct val="85000"/>
              <a:buFont typeface="Wingdings"/>
              <a:buChar char=""/>
              <a:tabLst>
                <a:tab pos="123196" algn="l"/>
                <a:tab pos="127430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henkistä kriisinkestävyyttä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3371" y="1466761"/>
            <a:ext cx="2310553" cy="4034095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3387" defTabSz="609630">
              <a:spcBef>
                <a:spcPts val="63"/>
              </a:spcBef>
            </a:pPr>
            <a:r>
              <a:rPr sz="2667" kern="0" spc="33" dirty="0">
                <a:solidFill>
                  <a:srgbClr val="FFFFFF"/>
                </a:solidFill>
                <a:latin typeface="Trebuchet MS"/>
                <a:cs typeface="Trebuchet MS"/>
              </a:rPr>
              <a:t>lyhytkestoinen </a:t>
            </a:r>
            <a:r>
              <a:rPr sz="2667" kern="0" spc="-27" dirty="0">
                <a:solidFill>
                  <a:srgbClr val="FFFFFF"/>
                </a:solidFill>
                <a:latin typeface="Trebuchet MS"/>
                <a:cs typeface="Trebuchet MS"/>
              </a:rPr>
              <a:t>häiriö</a:t>
            </a:r>
            <a:r>
              <a:rPr sz="2667" kern="0" spc="-14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67" kern="0" spc="-113" dirty="0">
                <a:solidFill>
                  <a:srgbClr val="FFFFFF"/>
                </a:solidFill>
                <a:latin typeface="Trebuchet MS"/>
                <a:cs typeface="Trebuchet MS"/>
              </a:rPr>
              <a:t>tai</a:t>
            </a:r>
            <a:r>
              <a:rPr sz="2667" kern="0" spc="-1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67" kern="0" spc="-7" dirty="0">
                <a:solidFill>
                  <a:srgbClr val="FFFFFF"/>
                </a:solidFill>
                <a:latin typeface="Trebuchet MS"/>
                <a:cs typeface="Trebuchet MS"/>
              </a:rPr>
              <a:t>kriisi</a:t>
            </a:r>
            <a:endParaRPr sz="2667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5853" indent="-121503" defTabSz="609630">
              <a:spcBef>
                <a:spcPts val="517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85853" algn="l"/>
              </a:tabLst>
            </a:pPr>
            <a:r>
              <a:rPr sz="1333" kern="0" spc="7" dirty="0">
                <a:solidFill>
                  <a:srgbClr val="FFFFFF"/>
                </a:solidFill>
                <a:latin typeface="Trebuchet MS"/>
                <a:cs typeface="Trebuchet MS"/>
              </a:rPr>
              <a:t>myrskytuhojen</a:t>
            </a:r>
            <a:r>
              <a:rPr sz="1333" kern="0" spc="18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raivaus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5853" indent="-121503" defTabSz="609630">
              <a:spcBef>
                <a:spcPts val="267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85853" algn="l"/>
              </a:tabLst>
            </a:pPr>
            <a:r>
              <a:rPr sz="1333" kern="0" spc="30" dirty="0">
                <a:solidFill>
                  <a:srgbClr val="FFFFFF"/>
                </a:solidFill>
                <a:latin typeface="Trebuchet MS"/>
                <a:cs typeface="Trebuchet MS"/>
              </a:rPr>
              <a:t>sähkökatko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5853" indent="-121503" defTabSz="609630">
              <a:spcBef>
                <a:spcPts val="270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85853" algn="l"/>
              </a:tabLst>
            </a:pPr>
            <a:r>
              <a:rPr sz="1333" kern="0" spc="30" dirty="0">
                <a:solidFill>
                  <a:srgbClr val="FFFFFF"/>
                </a:solidFill>
                <a:latin typeface="Trebuchet MS"/>
                <a:cs typeface="Trebuchet MS"/>
              </a:rPr>
              <a:t>vesihuollon</a:t>
            </a:r>
            <a:r>
              <a:rPr sz="1333" kern="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häiriö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5853" indent="-121503" defTabSz="609630">
              <a:spcBef>
                <a:spcPts val="263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85853" algn="l"/>
              </a:tabLst>
            </a:pP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liikenneonnettomuus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5853" indent="-121503" defTabSz="609630">
              <a:spcBef>
                <a:spcPts val="267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85853" algn="l"/>
              </a:tabLst>
            </a:pP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tulipalo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1619" marR="523690" indent="-117269" defTabSz="609630">
              <a:spcBef>
                <a:spcPts val="273"/>
              </a:spcBef>
              <a:buSzPct val="85000"/>
              <a:buFont typeface="Wingdings"/>
              <a:buChar char=""/>
              <a:tabLst>
                <a:tab pos="181619" algn="l"/>
                <a:tab pos="185853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50" dirty="0">
                <a:solidFill>
                  <a:srgbClr val="FFFFFF"/>
                </a:solidFill>
                <a:latin typeface="Trebuchet MS"/>
                <a:cs typeface="Trebuchet MS"/>
              </a:rPr>
              <a:t>kadonneen</a:t>
            </a:r>
            <a:r>
              <a:rPr sz="1333" kern="0" spc="-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henkilön etsintä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1619" marR="562215" indent="-117269" defTabSz="609630">
              <a:spcBef>
                <a:spcPts val="263"/>
              </a:spcBef>
              <a:buSzPct val="85000"/>
              <a:buFont typeface="Wingdings"/>
              <a:buChar char=""/>
              <a:tabLst>
                <a:tab pos="181619" algn="l"/>
                <a:tab pos="185853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haavoittuvassa </a:t>
            </a:r>
            <a:r>
              <a:rPr sz="1333" kern="0" spc="67" dirty="0">
                <a:solidFill>
                  <a:srgbClr val="FFFFFF"/>
                </a:solidFill>
                <a:latin typeface="Trebuchet MS"/>
                <a:cs typeface="Trebuchet MS"/>
              </a:rPr>
              <a:t>asemassa</a:t>
            </a:r>
            <a:r>
              <a:rPr sz="1333" kern="0" spc="-6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olevien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kyläläisten</a:t>
            </a:r>
            <a:r>
              <a:rPr sz="1333" kern="0" spc="6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tilanteen </a:t>
            </a:r>
            <a:r>
              <a:rPr sz="1333" kern="0" spc="7" dirty="0">
                <a:solidFill>
                  <a:srgbClr val="FFFFFF"/>
                </a:solidFill>
                <a:latin typeface="Trebuchet MS"/>
                <a:cs typeface="Trebuchet MS"/>
              </a:rPr>
              <a:t>tsekkaaminen</a:t>
            </a:r>
            <a:r>
              <a:rPr sz="1333" kern="0" spc="18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esim. </a:t>
            </a:r>
            <a:r>
              <a:rPr sz="1333" kern="0" spc="53" dirty="0">
                <a:solidFill>
                  <a:srgbClr val="FFFFFF"/>
                </a:solidFill>
                <a:latin typeface="Trebuchet MS"/>
                <a:cs typeface="Trebuchet MS"/>
              </a:rPr>
              <a:t>myrskyn</a:t>
            </a:r>
            <a:r>
              <a:rPr sz="1333" kern="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jälkeen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81619" marR="251896" indent="-117269" defTabSz="609630">
              <a:spcBef>
                <a:spcPts val="267"/>
              </a:spcBef>
              <a:buSzPct val="85000"/>
              <a:buFont typeface="Wingdings"/>
              <a:buChar char=""/>
              <a:tabLst>
                <a:tab pos="181619" algn="l"/>
                <a:tab pos="185853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kännykät</a:t>
            </a:r>
            <a:r>
              <a:rPr sz="1333" kern="0" spc="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eivät</a:t>
            </a:r>
            <a:r>
              <a:rPr sz="1333" kern="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toimi,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nettiyhteydet</a:t>
            </a:r>
            <a:r>
              <a:rPr sz="1333" kern="0" spc="1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ovat</a:t>
            </a:r>
            <a:r>
              <a:rPr sz="1333" kern="0" spc="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nurin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722" y="5512539"/>
            <a:ext cx="4024333" cy="33678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sz="2133" kern="0" spc="-43" dirty="0">
                <a:solidFill>
                  <a:srgbClr val="F7931D"/>
                </a:solidFill>
                <a:latin typeface="Trebuchet MS"/>
                <a:cs typeface="Trebuchet MS"/>
              </a:rPr>
              <a:t>”pehmeä”</a:t>
            </a:r>
            <a:r>
              <a:rPr sz="2133" kern="0" spc="-113" dirty="0">
                <a:solidFill>
                  <a:srgbClr val="F7931D"/>
                </a:solidFill>
                <a:latin typeface="Trebuchet MS"/>
                <a:cs typeface="Trebuchet MS"/>
              </a:rPr>
              <a:t> </a:t>
            </a:r>
            <a:r>
              <a:rPr sz="2133" kern="0" spc="-7" dirty="0" err="1">
                <a:solidFill>
                  <a:srgbClr val="F7931D"/>
                </a:solidFill>
                <a:latin typeface="Trebuchet MS"/>
                <a:cs typeface="Trebuchet MS"/>
              </a:rPr>
              <a:t>turvallisuus</a:t>
            </a:r>
            <a:endParaRPr lang="fi-FI" sz="2133" kern="0" spc="-7" dirty="0">
              <a:solidFill>
                <a:srgbClr val="F7931D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98129" y="5711118"/>
            <a:ext cx="2283883" cy="33678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sz="2133" kern="0" spc="-103" dirty="0">
                <a:solidFill>
                  <a:srgbClr val="F7931D"/>
                </a:solidFill>
                <a:latin typeface="Trebuchet MS"/>
                <a:cs typeface="Trebuchet MS"/>
              </a:rPr>
              <a:t>”kova”</a:t>
            </a:r>
            <a:r>
              <a:rPr sz="2133" kern="0" spc="-76" dirty="0">
                <a:solidFill>
                  <a:srgbClr val="F7931D"/>
                </a:solidFill>
                <a:latin typeface="Trebuchet MS"/>
                <a:cs typeface="Trebuchet MS"/>
              </a:rPr>
              <a:t> </a:t>
            </a:r>
            <a:r>
              <a:rPr sz="2133" kern="0" spc="-7" dirty="0">
                <a:solidFill>
                  <a:srgbClr val="F7931D"/>
                </a:solidFill>
                <a:latin typeface="Trebuchet MS"/>
                <a:cs typeface="Trebuchet MS"/>
              </a:rPr>
              <a:t>turvallisuus</a:t>
            </a:r>
            <a:endParaRPr sz="21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96340" y="1957917"/>
            <a:ext cx="2589953" cy="3790504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3387" defTabSz="609630">
              <a:spcBef>
                <a:spcPts val="63"/>
              </a:spcBef>
            </a:pPr>
            <a:r>
              <a:rPr sz="2667" kern="0" spc="27" dirty="0">
                <a:solidFill>
                  <a:srgbClr val="FFFFFF"/>
                </a:solidFill>
                <a:latin typeface="Trebuchet MS"/>
                <a:cs typeface="Trebuchet MS"/>
              </a:rPr>
              <a:t>pidempiaikainen </a:t>
            </a:r>
            <a:r>
              <a:rPr sz="2667" kern="0" spc="-27" dirty="0">
                <a:solidFill>
                  <a:srgbClr val="FFFFFF"/>
                </a:solidFill>
                <a:latin typeface="Trebuchet MS"/>
                <a:cs typeface="Trebuchet MS"/>
              </a:rPr>
              <a:t>häiriö</a:t>
            </a:r>
            <a:r>
              <a:rPr sz="2667" kern="0" spc="-14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67" kern="0" spc="-113" dirty="0">
                <a:solidFill>
                  <a:srgbClr val="FFFFFF"/>
                </a:solidFill>
                <a:latin typeface="Trebuchet MS"/>
                <a:cs typeface="Trebuchet MS"/>
              </a:rPr>
              <a:t>tai</a:t>
            </a:r>
            <a:r>
              <a:rPr sz="2667" kern="0" spc="-1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67" kern="0" spc="-7" dirty="0">
                <a:solidFill>
                  <a:srgbClr val="FFFFFF"/>
                </a:solidFill>
                <a:latin typeface="Trebuchet MS"/>
                <a:cs typeface="Trebuchet MS"/>
              </a:rPr>
              <a:t>kriisi</a:t>
            </a:r>
            <a:endParaRPr sz="2667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5313" marR="490245" indent="-117269" defTabSz="609630">
              <a:spcBef>
                <a:spcPts val="457"/>
              </a:spcBef>
              <a:buSzPct val="85000"/>
              <a:buFont typeface="Wingdings"/>
              <a:buChar char=""/>
              <a:tabLst>
                <a:tab pos="125313" algn="l"/>
                <a:tab pos="129546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pitkäaikainen</a:t>
            </a:r>
            <a:r>
              <a:rPr sz="1333" kern="0" spc="-2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30" dirty="0">
                <a:solidFill>
                  <a:srgbClr val="FFFFFF"/>
                </a:solidFill>
                <a:latin typeface="Trebuchet MS"/>
                <a:cs typeface="Trebuchet MS"/>
              </a:rPr>
              <a:t>sähkökatko </a:t>
            </a:r>
            <a:r>
              <a:rPr sz="1333" kern="0" spc="-53" dirty="0">
                <a:solidFill>
                  <a:srgbClr val="FFFFFF"/>
                </a:solidFill>
                <a:latin typeface="Trebuchet MS"/>
                <a:cs typeface="Trebuchet MS"/>
              </a:rPr>
              <a:t>tai</a:t>
            </a:r>
            <a:r>
              <a:rPr sz="1333" kern="0" spc="-6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3" dirty="0">
                <a:solidFill>
                  <a:srgbClr val="FFFFFF"/>
                </a:solidFill>
                <a:latin typeface="Trebuchet MS"/>
                <a:cs typeface="Trebuchet MS"/>
              </a:rPr>
              <a:t>häiriö</a:t>
            </a:r>
            <a:r>
              <a:rPr sz="1333" kern="0" spc="-6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33" dirty="0">
                <a:solidFill>
                  <a:srgbClr val="FFFFFF"/>
                </a:solidFill>
                <a:latin typeface="Trebuchet MS"/>
                <a:cs typeface="Trebuchet MS"/>
              </a:rPr>
              <a:t>vesihuollossa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5313" marR="623177" indent="-117269" defTabSz="609630">
              <a:spcBef>
                <a:spcPts val="263"/>
              </a:spcBef>
              <a:buSzPct val="85000"/>
              <a:buFont typeface="Wingdings"/>
              <a:buChar char=""/>
              <a:tabLst>
                <a:tab pos="125313" algn="l"/>
                <a:tab pos="129546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-33" dirty="0">
                <a:solidFill>
                  <a:srgbClr val="FFFFFF"/>
                </a:solidFill>
                <a:latin typeface="Trebuchet MS"/>
                <a:cs typeface="Trebuchet MS"/>
              </a:rPr>
              <a:t>laaja</a:t>
            </a:r>
            <a:r>
              <a:rPr sz="1333" kern="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maastopalo,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evakuoinnit</a:t>
            </a:r>
            <a:r>
              <a:rPr sz="1333" kern="0" spc="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mahdollisia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5313" marR="722243" indent="-117269" defTabSz="609630">
              <a:spcBef>
                <a:spcPts val="273"/>
              </a:spcBef>
              <a:buSzPct val="85000"/>
              <a:buFont typeface="Wingdings"/>
              <a:buChar char=""/>
              <a:tabLst>
                <a:tab pos="125313" algn="l"/>
                <a:tab pos="129546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40" dirty="0">
                <a:solidFill>
                  <a:srgbClr val="FFFFFF"/>
                </a:solidFill>
                <a:latin typeface="Trebuchet MS"/>
                <a:cs typeface="Trebuchet MS"/>
              </a:rPr>
              <a:t>perhe</a:t>
            </a:r>
            <a:r>
              <a:rPr sz="1333" kern="0" spc="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menettää</a:t>
            </a:r>
            <a:r>
              <a:rPr sz="1333" kern="0" spc="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kodin tulipalossa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9546" indent="-121503" defTabSz="609630">
              <a:spcBef>
                <a:spcPts val="267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9546" algn="l"/>
              </a:tabLst>
            </a:pPr>
            <a:r>
              <a:rPr sz="1333" kern="0" spc="33" dirty="0">
                <a:solidFill>
                  <a:srgbClr val="FFFFFF"/>
                </a:solidFill>
                <a:latin typeface="Trebuchet MS"/>
                <a:cs typeface="Trebuchet MS"/>
              </a:rPr>
              <a:t>vakava</a:t>
            </a:r>
            <a:r>
              <a:rPr sz="1333" kern="0" spc="-7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ympäristövahinko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5313" marR="903439" indent="-117269" defTabSz="609630">
              <a:spcBef>
                <a:spcPts val="263"/>
              </a:spcBef>
              <a:buSzPct val="85000"/>
              <a:buFont typeface="Wingdings"/>
              <a:buChar char=""/>
              <a:tabLst>
                <a:tab pos="125313" algn="l"/>
                <a:tab pos="129546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33" dirty="0">
                <a:solidFill>
                  <a:srgbClr val="FFFFFF"/>
                </a:solidFill>
                <a:latin typeface="Trebuchet MS"/>
                <a:cs typeface="Trebuchet MS"/>
              </a:rPr>
              <a:t>vakava</a:t>
            </a:r>
            <a:r>
              <a:rPr sz="1333" kern="0" spc="3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epidemia</a:t>
            </a:r>
            <a:r>
              <a:rPr sz="1333" kern="0" spc="6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40" dirty="0">
                <a:solidFill>
                  <a:srgbClr val="FFFFFF"/>
                </a:solidFill>
                <a:latin typeface="Trebuchet MS"/>
                <a:cs typeface="Trebuchet MS"/>
              </a:rPr>
              <a:t>tai </a:t>
            </a:r>
            <a:r>
              <a:rPr sz="1333" kern="0" spc="37" dirty="0">
                <a:solidFill>
                  <a:srgbClr val="FFFFFF"/>
                </a:solidFill>
                <a:latin typeface="Trebuchet MS"/>
                <a:cs typeface="Trebuchet MS"/>
              </a:rPr>
              <a:t>pandemia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5313" marR="540200" indent="-117269" defTabSz="609630">
              <a:spcBef>
                <a:spcPts val="270"/>
              </a:spcBef>
              <a:buSzPct val="85000"/>
              <a:buFont typeface="Wingdings"/>
              <a:buChar char=""/>
              <a:tabLst>
                <a:tab pos="125313" algn="l"/>
                <a:tab pos="129546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haasteita päivittäistavarahuollossa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9546" indent="-121503" defTabSz="609630">
              <a:spcBef>
                <a:spcPts val="267"/>
              </a:spcBef>
              <a:buClr>
                <a:srgbClr val="E67D00"/>
              </a:buClr>
              <a:buSzPct val="85000"/>
              <a:buFont typeface="Wingdings"/>
              <a:buChar char=""/>
              <a:tabLst>
                <a:tab pos="129546" algn="l"/>
              </a:tabLst>
            </a:pP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kännykät</a:t>
            </a:r>
            <a:r>
              <a:rPr sz="1333" kern="0" spc="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eivät</a:t>
            </a:r>
            <a:r>
              <a:rPr sz="1333" kern="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toimi,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5313" defTabSz="609630"/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nettiyhteydet</a:t>
            </a:r>
            <a:r>
              <a:rPr sz="1333" kern="0" spc="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ovat </a:t>
            </a:r>
            <a:r>
              <a:rPr sz="1333" kern="0" spc="-13" dirty="0">
                <a:solidFill>
                  <a:srgbClr val="FFFFFF"/>
                </a:solidFill>
                <a:latin typeface="Trebuchet MS"/>
                <a:cs typeface="Trebuchet MS"/>
              </a:rPr>
              <a:t>nurin</a:t>
            </a:r>
            <a:endParaRPr sz="1333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5212" y="2498649"/>
            <a:ext cx="2056553" cy="3149302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35138" defTabSz="609630">
              <a:spcBef>
                <a:spcPts val="63"/>
              </a:spcBef>
            </a:pPr>
            <a:r>
              <a:rPr sz="2667" kern="0" spc="50" dirty="0">
                <a:solidFill>
                  <a:srgbClr val="FFFFFF"/>
                </a:solidFill>
                <a:latin typeface="Trebuchet MS"/>
                <a:cs typeface="Trebuchet MS"/>
              </a:rPr>
              <a:t>poikkeusolot</a:t>
            </a:r>
            <a:endParaRPr sz="2667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3196" marR="335297" indent="-117269" defTabSz="609630">
              <a:spcBef>
                <a:spcPts val="1170"/>
              </a:spcBef>
              <a:buSzPct val="85000"/>
              <a:buFont typeface="Wingdings"/>
              <a:buChar char=""/>
              <a:tabLst>
                <a:tab pos="123196" algn="l"/>
                <a:tab pos="127430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sotilaallinen</a:t>
            </a:r>
            <a:r>
              <a:rPr sz="1333" kern="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40" dirty="0">
                <a:solidFill>
                  <a:srgbClr val="FFFFFF"/>
                </a:solidFill>
                <a:latin typeface="Trebuchet MS"/>
                <a:cs typeface="Trebuchet MS"/>
              </a:rPr>
              <a:t>uhka</a:t>
            </a:r>
            <a:r>
              <a:rPr sz="1333" kern="0" spc="-6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33" dirty="0">
                <a:solidFill>
                  <a:srgbClr val="FFFFFF"/>
                </a:solidFill>
                <a:latin typeface="Trebuchet MS"/>
                <a:cs typeface="Trebuchet MS"/>
              </a:rPr>
              <a:t>tai </a:t>
            </a:r>
            <a:r>
              <a:rPr sz="1333" kern="0" spc="47" dirty="0">
                <a:solidFill>
                  <a:srgbClr val="FFFFFF"/>
                </a:solidFill>
                <a:latin typeface="Trebuchet MS"/>
                <a:cs typeface="Trebuchet MS"/>
              </a:rPr>
              <a:t>hyökkäys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3196" marR="41065" indent="-117269" defTabSz="609630">
              <a:spcBef>
                <a:spcPts val="267"/>
              </a:spcBef>
              <a:buSzPct val="85000"/>
              <a:buFont typeface="Wingdings"/>
              <a:buChar char=""/>
              <a:tabLst>
                <a:tab pos="123196" algn="l"/>
                <a:tab pos="127430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valtiojohdon</a:t>
            </a:r>
            <a:r>
              <a:rPr sz="1333" kern="0" spc="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julistama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poikkeustila,</a:t>
            </a:r>
            <a:r>
              <a:rPr sz="1333" kern="0" spc="-9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valmiuslaki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3196" marR="248086" indent="-117269" defTabSz="609630">
              <a:spcBef>
                <a:spcPts val="270"/>
              </a:spcBef>
              <a:buSzPct val="85000"/>
              <a:buFont typeface="Wingdings"/>
              <a:buChar char=""/>
              <a:tabLst>
                <a:tab pos="123196" algn="l"/>
                <a:tab pos="127853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37" dirty="0">
                <a:solidFill>
                  <a:srgbClr val="FFFFFF"/>
                </a:solidFill>
                <a:latin typeface="Trebuchet MS"/>
                <a:cs typeface="Trebuchet MS"/>
              </a:rPr>
              <a:t>väestön</a:t>
            </a:r>
            <a:r>
              <a:rPr sz="1333" kern="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3" dirty="0">
                <a:solidFill>
                  <a:srgbClr val="FFFFFF"/>
                </a:solidFill>
                <a:latin typeface="Trebuchet MS"/>
                <a:cs typeface="Trebuchet MS"/>
              </a:rPr>
              <a:t>siirtymistä</a:t>
            </a:r>
            <a:r>
              <a:rPr sz="1333" kern="0" spc="-3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7" dirty="0">
                <a:solidFill>
                  <a:srgbClr val="FFFFFF"/>
                </a:solidFill>
                <a:latin typeface="Trebuchet MS"/>
                <a:cs typeface="Trebuchet MS"/>
              </a:rPr>
              <a:t>ja evakuointeja:</a:t>
            </a:r>
            <a:r>
              <a:rPr sz="1333" kern="0" spc="-4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osalta alueita</a:t>
            </a:r>
            <a:r>
              <a:rPr sz="1333" kern="0" spc="-4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3" dirty="0">
                <a:solidFill>
                  <a:srgbClr val="FFFFFF"/>
                </a:solidFill>
                <a:latin typeface="Trebuchet MS"/>
                <a:cs typeface="Trebuchet MS"/>
              </a:rPr>
              <a:t>siirrytään</a:t>
            </a:r>
            <a:r>
              <a:rPr sz="1333" kern="0" spc="-5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3" dirty="0">
                <a:solidFill>
                  <a:srgbClr val="FFFFFF"/>
                </a:solidFill>
                <a:latin typeface="Trebuchet MS"/>
                <a:cs typeface="Trebuchet MS"/>
              </a:rPr>
              <a:t>pois, </a:t>
            </a:r>
            <a:r>
              <a:rPr sz="1333" kern="0" spc="63" dirty="0">
                <a:solidFill>
                  <a:srgbClr val="FFFFFF"/>
                </a:solidFill>
                <a:latin typeface="Trebuchet MS"/>
                <a:cs typeface="Trebuchet MS"/>
              </a:rPr>
              <a:t>osa</a:t>
            </a:r>
            <a:r>
              <a:rPr sz="1333" kern="0" spc="-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alueista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vastaanottaa</a:t>
            </a:r>
            <a:r>
              <a:rPr sz="1333" kern="0" spc="6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30" dirty="0">
                <a:solidFill>
                  <a:srgbClr val="FFFFFF"/>
                </a:solidFill>
                <a:latin typeface="Trebuchet MS"/>
                <a:cs typeface="Trebuchet MS"/>
              </a:rPr>
              <a:t>väestöä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23196" marR="76204" indent="-117269" defTabSz="609630">
              <a:spcBef>
                <a:spcPts val="267"/>
              </a:spcBef>
              <a:buSzPct val="85000"/>
              <a:buFont typeface="Wingdings"/>
              <a:buChar char=""/>
              <a:tabLst>
                <a:tab pos="123196" algn="l"/>
                <a:tab pos="127430" algn="l"/>
              </a:tabLst>
            </a:pPr>
            <a:r>
              <a:rPr sz="1333" kern="0" dirty="0">
                <a:solidFill>
                  <a:srgbClr val="E67D00"/>
                </a:solidFill>
                <a:latin typeface="Trebuchet MS"/>
                <a:cs typeface="Trebuchet MS"/>
              </a:rPr>
              <a:t>	</a:t>
            </a:r>
            <a:r>
              <a:rPr sz="1333" kern="0" spc="13" dirty="0">
                <a:solidFill>
                  <a:srgbClr val="FFFFFF"/>
                </a:solidFill>
                <a:latin typeface="Trebuchet MS"/>
                <a:cs typeface="Trebuchet MS"/>
              </a:rPr>
              <a:t>väestönsuojelu</a:t>
            </a:r>
            <a:r>
              <a:rPr sz="1333" kern="0" spc="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17" dirty="0">
                <a:solidFill>
                  <a:srgbClr val="FFFFFF"/>
                </a:solidFill>
                <a:latin typeface="Trebuchet MS"/>
                <a:cs typeface="Trebuchet MS"/>
              </a:rPr>
              <a:t>ja </a:t>
            </a:r>
            <a:r>
              <a:rPr sz="1333" kern="0" spc="37" dirty="0">
                <a:solidFill>
                  <a:srgbClr val="FFFFFF"/>
                </a:solidFill>
                <a:latin typeface="Trebuchet MS"/>
                <a:cs typeface="Trebuchet MS"/>
              </a:rPr>
              <a:t>huoltovarmuus</a:t>
            </a:r>
            <a:r>
              <a:rPr sz="1333" kern="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harvaan </a:t>
            </a:r>
            <a:r>
              <a:rPr sz="1333" kern="0" dirty="0">
                <a:solidFill>
                  <a:srgbClr val="FFFFFF"/>
                </a:solidFill>
                <a:latin typeface="Trebuchet MS"/>
                <a:cs typeface="Trebuchet MS"/>
              </a:rPr>
              <a:t>asutuilla</a:t>
            </a:r>
            <a:r>
              <a:rPr sz="1333" kern="0" spc="-1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33" kern="0" spc="-7" dirty="0">
                <a:solidFill>
                  <a:srgbClr val="FFFFFF"/>
                </a:solidFill>
                <a:latin typeface="Trebuchet MS"/>
                <a:cs typeface="Trebuchet MS"/>
              </a:rPr>
              <a:t>alueilla</a:t>
            </a:r>
            <a:endParaRPr sz="1333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497581" y="460892"/>
            <a:ext cx="6071023" cy="624103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pc="73" dirty="0">
                <a:solidFill>
                  <a:srgbClr val="FFFFFF"/>
                </a:solidFill>
              </a:rPr>
              <a:t>Mihin</a:t>
            </a:r>
            <a:r>
              <a:rPr spc="-220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kylillä</a:t>
            </a:r>
            <a:r>
              <a:rPr spc="-217" dirty="0">
                <a:solidFill>
                  <a:srgbClr val="FFFFFF"/>
                </a:solidFill>
              </a:rPr>
              <a:t> </a:t>
            </a:r>
            <a:r>
              <a:rPr spc="103" dirty="0">
                <a:solidFill>
                  <a:srgbClr val="FFFFFF"/>
                </a:solidFill>
              </a:rPr>
              <a:t>varaudutaan?</a:t>
            </a:r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341062"/>
              </p:ext>
            </p:extLst>
          </p:nvPr>
        </p:nvGraphicFramePr>
        <p:xfrm>
          <a:off x="9959418" y="259483"/>
          <a:ext cx="2232752" cy="62734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2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8920">
                <a:tc>
                  <a:txBody>
                    <a:bodyPr/>
                    <a:lstStyle/>
                    <a:p>
                      <a:pPr marL="1905" algn="ctr">
                        <a:lnSpc>
                          <a:spcPts val="182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Liikenneonnettomuus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Kiinteistön</a:t>
                      </a:r>
                      <a:r>
                        <a:rPr sz="1100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tulipalo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243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Laaja</a:t>
                      </a:r>
                      <a:r>
                        <a:rPr sz="1100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maastopalo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24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Häiriö</a:t>
                      </a:r>
                      <a:r>
                        <a:rPr sz="1100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sähkönjakelussa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84243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Häiriö</a:t>
                      </a:r>
                      <a:r>
                        <a:rPr sz="1100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vesihuollossa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24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Häiriö</a:t>
                      </a:r>
                      <a:r>
                        <a:rPr sz="1100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viestintäverkoissa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667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Häiriö</a:t>
                      </a:r>
                      <a:r>
                        <a:rPr sz="1100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elintarvikehuollossa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66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Ympäristövahinko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667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Säteilyonnettomuus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667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1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Laajat</a:t>
                      </a:r>
                      <a:r>
                        <a:rPr sz="1100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myrskytuhot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4667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663">
                <a:tc>
                  <a:txBody>
                    <a:bodyPr/>
                    <a:lstStyle/>
                    <a:p>
                      <a:pPr marL="408305" marR="399415" indent="6273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Vakava epidemia/pandemia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0903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1063625" marR="400050" indent="-6553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Kadonneen</a:t>
                      </a:r>
                      <a:r>
                        <a:rPr sz="1100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henkilön etsintä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0903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9646">
                <a:tc>
                  <a:txBody>
                    <a:bodyPr/>
                    <a:lstStyle/>
                    <a:p>
                      <a:pPr marL="464820" marR="455930" indent="-6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Huolenpito ikääntyneistä/yksin asuvista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0903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59646">
                <a:tc>
                  <a:txBody>
                    <a:bodyPr/>
                    <a:lstStyle/>
                    <a:p>
                      <a:pPr marL="458470" marR="448945" indent="-190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Yksittäisen kyläläisen/perheen </a:t>
                      </a:r>
                      <a:r>
                        <a:rPr sz="1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vakava</a:t>
                      </a:r>
                      <a:r>
                        <a:rPr sz="1100" spc="1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kriisi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1327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7087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Laajamittainen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maahantulo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1327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6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Sotilaallinen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kriisi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85090" marB="0">
                    <a:solidFill>
                      <a:srgbClr val="F7921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2307">
                <a:tc>
                  <a:txBody>
                    <a:bodyPr/>
                    <a:lstStyle/>
                    <a:p>
                      <a:pPr marL="1905" algn="ctr">
                        <a:lnSpc>
                          <a:spcPts val="1875"/>
                        </a:lnSpc>
                        <a:spcBef>
                          <a:spcPts val="1005"/>
                        </a:spcBef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Muu,</a:t>
                      </a:r>
                      <a:r>
                        <a:rPr sz="1100" spc="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mikä?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8509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6" name="object 9">
            <a:extLst>
              <a:ext uri="{FF2B5EF4-FFF2-40B4-BE49-F238E27FC236}">
                <a16:creationId xmlns:a16="http://schemas.microsoft.com/office/drawing/2014/main" id="{CC764B47-CEAE-98D3-49DB-E9CD80BBF109}"/>
              </a:ext>
            </a:extLst>
          </p:cNvPr>
          <p:cNvSpPr txBox="1"/>
          <p:nvPr/>
        </p:nvSpPr>
        <p:spPr>
          <a:xfrm>
            <a:off x="1454671" y="6014384"/>
            <a:ext cx="5671953" cy="66501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lang="fi-FI" sz="2133" kern="0" spc="-7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VarMa</a:t>
            </a:r>
            <a:r>
              <a:rPr lang="fi-FI" sz="2133" kern="0" spc="-7" dirty="0">
                <a:solidFill>
                  <a:schemeClr val="accent5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 hankkeessa keskitytään normaali-oloihin ja lyhytkestoisiin kriiseihin</a:t>
            </a:r>
            <a:endParaRPr sz="2133" kern="0" dirty="0">
              <a:solidFill>
                <a:schemeClr val="accent5">
                  <a:lumMod val="60000"/>
                  <a:lumOff val="40000"/>
                </a:schemeClr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2FC3D7-5BEE-9590-4572-DDB62164D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Työpaketti I </a:t>
            </a:r>
            <a:r>
              <a:rPr lang="fi-FI" dirty="0"/>
              <a:t>Kartoitus, verkostojen </a:t>
            </a:r>
            <a:br>
              <a:rPr lang="fi-FI" dirty="0"/>
            </a:br>
            <a:r>
              <a:rPr lang="fi-FI" dirty="0"/>
              <a:t>luominen ja tiedon tuottaminen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BD6BC5-B0C5-34F7-4E12-5CF8BA1BD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fontAlgn="base"/>
            <a:r>
              <a:rPr lang="fi-FI" dirty="0"/>
              <a:t>Hankkeen yhteinen aloitusseminaari (live + striimaus).</a:t>
            </a:r>
          </a:p>
          <a:p>
            <a:pPr lvl="0" fontAlgn="base"/>
            <a:r>
              <a:rPr lang="fi-FI" dirty="0"/>
              <a:t>Aloitustilaisuudet, jotka järjestetään kunkin alueen tarpeiden mukaan, joko alue- ja/tai kuntakohtaisesti.</a:t>
            </a:r>
          </a:p>
          <a:p>
            <a:pPr lvl="0" fontAlgn="base"/>
            <a:r>
              <a:rPr lang="fi-FI" dirty="0"/>
              <a:t>Tiedotus laajasti hankkeesta kylille, omakotiyhdistyksille, yhteisöille ja yhdistyksille, sovitaan kuntakohtaisesti yhteyshenkilöt.</a:t>
            </a:r>
          </a:p>
          <a:p>
            <a:pPr lvl="0" fontAlgn="base"/>
            <a:r>
              <a:rPr lang="fi-FI" dirty="0"/>
              <a:t>Kartoitetaan lähtötilanne: mitä kunnissa ja yhdistyksissä on tehty, olemassa olevat paikallistason rakenteet (esim. turvallisuuspisteet, digitaaliset tiedonkulun verkostot, ja toimijat), tunnistetaan tarpeet. </a:t>
            </a:r>
          </a:p>
          <a:p>
            <a:pPr lvl="0" fontAlgn="base"/>
            <a:r>
              <a:rPr lang="fi-FI" dirty="0"/>
              <a:t>Toteutetaan kyläturvallisuuskeskustelut tai kyläturvallisuuskyselyt kuntakohtaisesti.</a:t>
            </a:r>
          </a:p>
          <a:p>
            <a:pPr lvl="0" fontAlgn="base"/>
            <a:r>
              <a:rPr lang="en-US" dirty="0" err="1"/>
              <a:t>Valmistellaan</a:t>
            </a:r>
            <a:r>
              <a:rPr lang="en-US" dirty="0"/>
              <a:t> </a:t>
            </a:r>
            <a:r>
              <a:rPr lang="en-US" dirty="0" err="1"/>
              <a:t>kuntakohtaisten</a:t>
            </a:r>
            <a:r>
              <a:rPr lang="en-US" dirty="0"/>
              <a:t> </a:t>
            </a:r>
            <a:r>
              <a:rPr lang="en-US" dirty="0" err="1"/>
              <a:t>yhteistyöverkostojen</a:t>
            </a:r>
            <a:r>
              <a:rPr lang="en-US" dirty="0"/>
              <a:t> </a:t>
            </a:r>
            <a:r>
              <a:rPr lang="en-US" dirty="0" err="1"/>
              <a:t>syntymistä</a:t>
            </a:r>
            <a:endParaRPr lang="fi-FI" dirty="0"/>
          </a:p>
          <a:p>
            <a:pPr lvl="0" fontAlgn="base"/>
            <a:r>
              <a:rPr lang="fi-FI" dirty="0"/>
              <a:t>Jaetaan kumppanien hyviä käytänteitä, materiaaleja ja tietoa paikallisista koulutuksista.</a:t>
            </a:r>
          </a:p>
          <a:p>
            <a:pPr lvl="0" fontAlgn="base"/>
            <a:r>
              <a:rPr lang="fi-FI" dirty="0"/>
              <a:t>Koordinaatio, verkostoituminen ja tiedonvälitys hankealueen sisällä, sekä sen ulkopuolisten toimijoiden kanssa.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6EA6B383-6BCB-CE18-3CF8-FD24B85C2750}"/>
              </a:ext>
            </a:extLst>
          </p:cNvPr>
          <p:cNvSpPr/>
          <p:nvPr/>
        </p:nvSpPr>
        <p:spPr>
          <a:xfrm>
            <a:off x="9811512" y="432595"/>
            <a:ext cx="1463040" cy="132556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0000"/>
            <a:r>
              <a:rPr lang="fi-FI" sz="1050" dirty="0" err="1"/>
              <a:t>VarMa</a:t>
            </a:r>
            <a:endParaRPr lang="fi-FI" sz="1050" dirty="0"/>
          </a:p>
          <a:p>
            <a:pPr algn="ctr" defTabSz="540000"/>
            <a:r>
              <a:rPr lang="fi-FI" sz="1050" dirty="0"/>
              <a:t>-Varaudumme älykkäästi maaseudulla</a:t>
            </a:r>
          </a:p>
        </p:txBody>
      </p:sp>
      <p:pic>
        <p:nvPicPr>
          <p:cNvPr id="5" name="Picture 2" descr="En bild som visar logotyp, text, Grafik, Varumärke&#10;&#10;AI-genererat innehåll kan vara felaktigt.">
            <a:extLst>
              <a:ext uri="{FF2B5EF4-FFF2-40B4-BE49-F238E27FC236}">
                <a16:creationId xmlns:a16="http://schemas.microsoft.com/office/drawing/2014/main" id="{F71BE7A7-49AF-1136-2E79-04BED7434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572" y="89418"/>
            <a:ext cx="2400162" cy="211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775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5B50EE-33DF-1084-E605-BA810A8F2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Työpaketti II </a:t>
            </a:r>
            <a:r>
              <a:rPr lang="fi-FI" dirty="0"/>
              <a:t>Kylien ja yhteisöjen</a:t>
            </a:r>
            <a:br>
              <a:rPr lang="fi-FI" dirty="0"/>
            </a:br>
            <a:r>
              <a:rPr lang="fi-FI" dirty="0"/>
              <a:t>älykkään varautumisen suunnittelu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C450F2-6693-6B09-1807-D53A98D7F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fi-FI" dirty="0"/>
              <a:t>Yhteinen seminaari: ensimmäisen vaiheen tulosten analyysi ja suunnitelmien valmistelu.</a:t>
            </a:r>
          </a:p>
          <a:p>
            <a:pPr lvl="0" fontAlgn="base"/>
            <a:r>
              <a:rPr lang="fi-FI" dirty="0"/>
              <a:t>Selkeytetään kylien ja muiden paikallistoimijoiden rooleja, vastuita, viestintää ja tiedonkulkua häiriötilanteissa.</a:t>
            </a:r>
          </a:p>
          <a:p>
            <a:pPr lvl="0"/>
            <a:r>
              <a:rPr lang="fi-FI" dirty="0"/>
              <a:t>Käynnistetään työ kuntakohtaisten kylien ja yhteisöjen älykkään varautumisen suunnitelmien laatimiseksi. Tehdään sekä toimintasuunnitelmat että investointisuunnitelmat.</a:t>
            </a:r>
          </a:p>
          <a:p>
            <a:pPr lvl="0"/>
            <a:r>
              <a:rPr lang="fi-FI" dirty="0"/>
              <a:t>Aktivoidaan kylien ja yhteisöjen toimijoita omaan varautumistoimintaan (investoinnit, sisäinen tiedonkulku).</a:t>
            </a:r>
          </a:p>
          <a:p>
            <a:pPr lvl="0"/>
            <a:r>
              <a:rPr lang="fi-FI" dirty="0"/>
              <a:t>Jaetaan kumppanien hyviä käytänteitä, materiaaleja ja tietoa paikallisista koulutuksista.</a:t>
            </a:r>
          </a:p>
          <a:p>
            <a:pPr lvl="0" fontAlgn="base"/>
            <a:r>
              <a:rPr lang="fi-FI" dirty="0"/>
              <a:t>Koordinaatio, verkostoituminen ja tiedonvälitys hankealueen sisällä, sekä sen ulkopuolisten toimijoiden kanssa.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0A330991-723D-E73A-D347-C85B9BBEAC24}"/>
              </a:ext>
            </a:extLst>
          </p:cNvPr>
          <p:cNvSpPr/>
          <p:nvPr/>
        </p:nvSpPr>
        <p:spPr>
          <a:xfrm>
            <a:off x="10140696" y="355346"/>
            <a:ext cx="1463040" cy="132556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0000"/>
            <a:r>
              <a:rPr lang="fi-FI" sz="1050" dirty="0" err="1"/>
              <a:t>VarMa</a:t>
            </a:r>
            <a:endParaRPr lang="fi-FI" sz="1050" dirty="0"/>
          </a:p>
          <a:p>
            <a:pPr algn="ctr" defTabSz="540000"/>
            <a:r>
              <a:rPr lang="fi-FI" sz="1050" dirty="0"/>
              <a:t>-Varaudumme älykkäästi maaseudulla</a:t>
            </a:r>
          </a:p>
        </p:txBody>
      </p:sp>
      <p:pic>
        <p:nvPicPr>
          <p:cNvPr id="5" name="Picture 2" descr="En bild som visar logotyp, text, Grafik, Varumärke&#10;&#10;AI-genererat innehåll kan vara felaktigt.">
            <a:extLst>
              <a:ext uri="{FF2B5EF4-FFF2-40B4-BE49-F238E27FC236}">
                <a16:creationId xmlns:a16="http://schemas.microsoft.com/office/drawing/2014/main" id="{B43D4238-7CC2-26B2-AD21-4D06594F1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13" y="5856"/>
            <a:ext cx="2062405" cy="18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48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BA0CCC-8AEB-20A1-8761-B02EC39EF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Työpaketti III </a:t>
            </a:r>
            <a:r>
              <a:rPr lang="fi-FI" dirty="0"/>
              <a:t>Älykkään varautumisen suunnitelmien käyttöönotto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9EF444-BE6F-BA7E-050A-A6C10B2C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fi-FI" dirty="0"/>
              <a:t>Laaditaan kunta-/aluekohtaiset älykäs kylä -suunnitelmat maaseutualueiden yhteisöjen varautumisesta kunkin kunnan tilanteen ja tarpeiden mukaan. Suunnitelmien tärkein tavoite on yhteistyön ja tiedonkulun varmistamien kuntien ja kylien kesken.</a:t>
            </a:r>
          </a:p>
          <a:p>
            <a:pPr lvl="0"/>
            <a:r>
              <a:rPr lang="fi-FI" dirty="0"/>
              <a:t>Tuodaan toimijoiden käyttöön työkaluja ja toimintatapoja, joilla vahvistetaan verkostoitumista ja tiedonkulkua (esim. luodaan valmiita pohjia kylien käyttöön, neuvotaan investointien mahdollisuuksista, kyläkohtaisia toimintamalleja). </a:t>
            </a:r>
          </a:p>
          <a:p>
            <a:pPr lvl="0"/>
            <a:r>
              <a:rPr lang="fi-FI" dirty="0"/>
              <a:t>Koordinaatio, verkostoituminen ja tiedonvälitys hankealueen sisällä, sekä sen ulkopuolisten toimijoiden kanssa.</a:t>
            </a:r>
          </a:p>
          <a:p>
            <a:pPr lvl="0"/>
            <a:r>
              <a:rPr lang="fi-FI" dirty="0"/>
              <a:t>Jaetaan kumppanien hyviä käytänteitä, materiaaleja ja tietoa paikallisista koulutuksista.</a:t>
            </a:r>
          </a:p>
          <a:p>
            <a:pPr lvl="0"/>
            <a:r>
              <a:rPr lang="fi-FI" dirty="0"/>
              <a:t>Kannustetaan ja ohjataan paikallistoimijoita hankkeen jälkeiseen toimintaan ja/tai hankkeisiin, jotka voivat olla esim. varautumista edistäviä investointeja, koulutustoimintaa yms.</a:t>
            </a:r>
          </a:p>
          <a:p>
            <a:pPr lvl="0"/>
            <a:r>
              <a:rPr lang="fi-FI" dirty="0"/>
              <a:t>Tuotetaan kunta-/aluekohtaisesti ja yhteistyössä kuntien ja kylien kesken materiaaleja kylien varautumiseen. </a:t>
            </a:r>
          </a:p>
          <a:p>
            <a:pPr lvl="0"/>
            <a:r>
              <a:rPr lang="fi-FI" dirty="0"/>
              <a:t>Toteutetaan alue- tai kuntakohtaisia kylien ja asuinalueiden varautumisen seminaareja</a:t>
            </a:r>
          </a:p>
          <a:p>
            <a:pPr lvl="0"/>
            <a:r>
              <a:rPr lang="fi-FI" dirty="0"/>
              <a:t>Hankkeen yhteinen päätösseminaari, jossa esitellään syntyneet varautumisen Älykäs kylä -suunnitelmat.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44F9A9EF-7E0C-D9EB-14C8-D1FC49C7719C}"/>
              </a:ext>
            </a:extLst>
          </p:cNvPr>
          <p:cNvSpPr/>
          <p:nvPr/>
        </p:nvSpPr>
        <p:spPr>
          <a:xfrm>
            <a:off x="10091928" y="365125"/>
            <a:ext cx="1463040" cy="132556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0000"/>
            <a:r>
              <a:rPr lang="fi-FI" sz="1050" dirty="0" err="1"/>
              <a:t>VarMa</a:t>
            </a:r>
            <a:endParaRPr lang="fi-FI" sz="1050" dirty="0"/>
          </a:p>
          <a:p>
            <a:pPr algn="ctr" defTabSz="540000"/>
            <a:r>
              <a:rPr lang="fi-FI" sz="1050" dirty="0"/>
              <a:t>-Varaudumme älykkäästi maaseudulla</a:t>
            </a:r>
          </a:p>
        </p:txBody>
      </p:sp>
      <p:pic>
        <p:nvPicPr>
          <p:cNvPr id="5" name="Picture 2" descr="En bild som visar logotyp, text, Grafik, Varumärke&#10;&#10;AI-genererat innehåll kan vara felaktigt.">
            <a:extLst>
              <a:ext uri="{FF2B5EF4-FFF2-40B4-BE49-F238E27FC236}">
                <a16:creationId xmlns:a16="http://schemas.microsoft.com/office/drawing/2014/main" id="{58A0B5CE-7F2B-735B-2DFD-14B44799B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164" y="0"/>
            <a:ext cx="2267391" cy="200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94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AD942B-1D30-C849-EC94-7160BCEF5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Tulokset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88CBBFE-0FC8-AE2E-3A07-F37E7244D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fi-FI" dirty="0"/>
              <a:t>20-31 kunta-/aluekohtaista Älykäs kylä -suunnitelmaa maaseutualueiden kylien ja asuinalueiden varautumisesta Roolit ja tiedonkulku ovat selkiytyneet kunnissa ja kylissä häiriötilanteiden varalta.</a:t>
            </a:r>
          </a:p>
          <a:p>
            <a:pPr lvl="0"/>
            <a:r>
              <a:rPr lang="fi-FI" dirty="0"/>
              <a:t>Hyviä käytäntöjä, esimerkkitapauksia ja materiaaleja on kerätty, tuotettu ja levitetty kuntiin ja kyliin.</a:t>
            </a:r>
          </a:p>
          <a:p>
            <a:pPr lvl="0"/>
            <a:r>
              <a:rPr lang="fi-FI" dirty="0"/>
              <a:t>Kuntien, kylien, yhteisöjen ja asukkaiden tietoisuus ja tieto maaseutuyhteisöjen varautumisesta ja sen mahdollisuuksista on lisääntynyt.</a:t>
            </a:r>
          </a:p>
          <a:p>
            <a:pPr lvl="0"/>
            <a:r>
              <a:rPr lang="fi-FI" dirty="0"/>
              <a:t>Kylien varautumisen työkaluja on suunniteltu ja mahdollisesti toimintatapoja on otettu käyttöön.</a:t>
            </a:r>
          </a:p>
          <a:p>
            <a:pPr lvl="0"/>
            <a:r>
              <a:rPr lang="fi-FI" dirty="0"/>
              <a:t>Yhteisiä koko hankealueen seminaareja on järjestetty 1-3 kpl.</a:t>
            </a:r>
          </a:p>
          <a:p>
            <a:pPr lvl="0"/>
            <a:r>
              <a:rPr lang="fi-FI" dirty="0"/>
              <a:t>Alueellisia seminaareja ja muita tilaisuuksia on järjestetty 25-55 kpl.</a:t>
            </a:r>
          </a:p>
          <a:p>
            <a:pPr lvl="0"/>
            <a:r>
              <a:rPr lang="fi-FI" dirty="0"/>
              <a:t>Kyläkohtaisia tilaisuuksia tarvittaessa.</a:t>
            </a:r>
          </a:p>
          <a:p>
            <a:pPr lvl="0"/>
            <a:r>
              <a:rPr lang="fi-FI" dirty="0"/>
              <a:t>Yhteistyö ja verkostoituminen on lisääntynyt toimijoiden kesken.</a:t>
            </a:r>
          </a:p>
          <a:p>
            <a:pPr lvl="0"/>
            <a:r>
              <a:rPr lang="fi-FI" dirty="0"/>
              <a:t>Tuloksista on hyötynyt 31 kuntaa, 415 kylää ja 307 700 asukasta.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C739163-FAD6-A9C2-B8E8-8850E4CEFA03}"/>
              </a:ext>
            </a:extLst>
          </p:cNvPr>
          <p:cNvSpPr txBox="1"/>
          <p:nvPr/>
        </p:nvSpPr>
        <p:spPr>
          <a:xfrm>
            <a:off x="7662672" y="877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dirty="0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7EC4E680-DEBD-4240-81C1-9D8F97C2B81D}"/>
              </a:ext>
            </a:extLst>
          </p:cNvPr>
          <p:cNvSpPr/>
          <p:nvPr/>
        </p:nvSpPr>
        <p:spPr>
          <a:xfrm>
            <a:off x="9592056" y="365125"/>
            <a:ext cx="1463040" cy="132556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0000"/>
            <a:r>
              <a:rPr lang="fi-FI" sz="1050" dirty="0" err="1"/>
              <a:t>VarMa</a:t>
            </a:r>
            <a:endParaRPr lang="fi-FI" sz="1050" dirty="0"/>
          </a:p>
          <a:p>
            <a:pPr algn="ctr" defTabSz="540000"/>
            <a:r>
              <a:rPr lang="fi-FI" sz="1050" dirty="0"/>
              <a:t>-Varaudumme älykkäästi maaseudulla</a:t>
            </a:r>
          </a:p>
        </p:txBody>
      </p:sp>
      <p:pic>
        <p:nvPicPr>
          <p:cNvPr id="4" name="Picture 2" descr="En bild som visar logotyp, text, Grafik, Varumärke&#10;&#10;AI-genererat innehåll kan vara felaktigt.">
            <a:extLst>
              <a:ext uri="{FF2B5EF4-FFF2-40B4-BE49-F238E27FC236}">
                <a16:creationId xmlns:a16="http://schemas.microsoft.com/office/drawing/2014/main" id="{FB08CFFD-66B9-6698-8579-80460B4FB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209" y="0"/>
            <a:ext cx="2081591" cy="183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61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2C54D-483E-84B2-51CA-B12D479F9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iruutu 14">
            <a:extLst>
              <a:ext uri="{FF2B5EF4-FFF2-40B4-BE49-F238E27FC236}">
                <a16:creationId xmlns:a16="http://schemas.microsoft.com/office/drawing/2014/main" id="{97DD8858-5888-AFDD-531D-771D950D251A}"/>
              </a:ext>
            </a:extLst>
          </p:cNvPr>
          <p:cNvSpPr txBox="1"/>
          <p:nvPr/>
        </p:nvSpPr>
        <p:spPr>
          <a:xfrm>
            <a:off x="412512" y="1628507"/>
            <a:ext cx="69153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Clr>
                <a:srgbClr val="009999"/>
              </a:buClr>
            </a:pPr>
            <a:r>
              <a:rPr lang="fi-FI" sz="2800" b="1" dirty="0">
                <a:latin typeface="Ubuntu" panose="020B0504030602030204" pitchFamily="34" charset="0"/>
              </a:rPr>
              <a:t>Lisätietoa</a:t>
            </a:r>
          </a:p>
          <a:p>
            <a:pPr marL="0" lvl="1">
              <a:buClr>
                <a:srgbClr val="009999"/>
              </a:buClr>
            </a:pP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Leader Jokivarsikumppanit </a:t>
            </a:r>
            <a:r>
              <a:rPr lang="fi-FI" altLang="fi-FI" sz="2000" dirty="0">
                <a:latin typeface="Ubuntu" charset="0"/>
                <a:ea typeface="Ubuntu" charset="0"/>
                <a:cs typeface="Ubuntu" charset="0"/>
                <a:hlinkClick r:id="rId2"/>
              </a:rPr>
              <a:t>www.jokivarsi.fi</a:t>
            </a: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Leader I </a:t>
            </a:r>
            <a:r>
              <a:rPr lang="fi-FI" altLang="fi-FI" sz="2000" dirty="0" err="1">
                <a:latin typeface="Ubuntu" charset="0"/>
                <a:ea typeface="Ubuntu" charset="0"/>
                <a:cs typeface="Ubuntu" charset="0"/>
              </a:rPr>
              <a:t>Samma</a:t>
            </a: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 </a:t>
            </a:r>
            <a:r>
              <a:rPr lang="fi-FI" altLang="fi-FI" sz="2000" dirty="0" err="1">
                <a:latin typeface="Ubuntu" charset="0"/>
                <a:ea typeface="Ubuntu" charset="0"/>
                <a:cs typeface="Ubuntu" charset="0"/>
              </a:rPr>
              <a:t>Båt</a:t>
            </a: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 – Samassa veneessä </a:t>
            </a:r>
            <a:r>
              <a:rPr lang="fi-FI" altLang="fi-FI" sz="2000" dirty="0">
                <a:latin typeface="Ubuntu" charset="0"/>
                <a:ea typeface="Ubuntu" charset="0"/>
                <a:cs typeface="Ubuntu" charset="0"/>
                <a:hlinkClick r:id="rId3"/>
              </a:rPr>
              <a:t>www.sameboat.fi</a:t>
            </a: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	</a:t>
            </a: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Leader Ravakka </a:t>
            </a:r>
            <a:r>
              <a:rPr lang="fi-FI" altLang="fi-FI" sz="2000" dirty="0">
                <a:latin typeface="Ubuntu" charset="0"/>
                <a:ea typeface="Ubuntu" charset="0"/>
                <a:cs typeface="Ubuntu" charset="0"/>
                <a:hlinkClick r:id="rId4"/>
              </a:rPr>
              <a:t>www.ravakka.fi</a:t>
            </a: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Leader Varsin Hyvä </a:t>
            </a:r>
            <a:r>
              <a:rPr lang="fi-FI" altLang="fi-FI" sz="2000" dirty="0">
                <a:latin typeface="Ubuntu" charset="0"/>
                <a:ea typeface="Ubuntu" charset="0"/>
                <a:cs typeface="Ubuntu" charset="0"/>
                <a:hlinkClick r:id="rId5"/>
              </a:rPr>
              <a:t>www.varsinhyva.fi</a:t>
            </a:r>
            <a:endParaRPr lang="fi-FI" altLang="fi-FI" sz="2000" dirty="0">
              <a:latin typeface="Ubuntu" charset="0"/>
              <a:ea typeface="Ubuntu" charset="0"/>
              <a:cs typeface="Ubuntu" charset="0"/>
            </a:endParaRP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					</a:t>
            </a:r>
          </a:p>
          <a:p>
            <a:pPr marL="0" lvl="1">
              <a:buClr>
                <a:srgbClr val="009999"/>
              </a:buClr>
            </a:pPr>
            <a:r>
              <a:rPr lang="fi-FI" altLang="fi-FI" sz="2000" dirty="0">
                <a:latin typeface="Ubuntu" charset="0"/>
                <a:ea typeface="Ubuntu" charset="0"/>
                <a:cs typeface="Ubuntu" charset="0"/>
              </a:rPr>
              <a:t>Leader Ykkösakseli </a:t>
            </a:r>
            <a:r>
              <a:rPr lang="fi-FI" altLang="fi-FI" dirty="0">
                <a:latin typeface="Ubuntu" charset="0"/>
                <a:ea typeface="Ubuntu" charset="0"/>
                <a:cs typeface="Ubuntu" charset="0"/>
                <a:hlinkClick r:id="rId6"/>
              </a:rPr>
              <a:t>www.ykkosakseli.fi</a:t>
            </a:r>
            <a:r>
              <a:rPr lang="fi-FI" b="1" dirty="0"/>
              <a:t>			</a:t>
            </a:r>
            <a:endParaRPr lang="fi-FI" b="1" dirty="0">
              <a:latin typeface="Ubuntu" panose="020B0504030602030204" pitchFamily="34" charset="0"/>
            </a:endParaRPr>
          </a:p>
        </p:txBody>
      </p:sp>
      <p:pic>
        <p:nvPicPr>
          <p:cNvPr id="5" name="Kuva 4" descr="Kuva, joka sisältää kohteen logo&#10;&#10;Kuvaus luotu automaattisesti">
            <a:extLst>
              <a:ext uri="{FF2B5EF4-FFF2-40B4-BE49-F238E27FC236}">
                <a16:creationId xmlns:a16="http://schemas.microsoft.com/office/drawing/2014/main" id="{92D09B13-7B7D-8B2D-0886-B829234D98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12" y="293356"/>
            <a:ext cx="2865250" cy="751672"/>
          </a:xfrm>
          <a:prstGeom prst="rect">
            <a:avLst/>
          </a:prstGeom>
        </p:spPr>
      </p:pic>
      <p:pic>
        <p:nvPicPr>
          <p:cNvPr id="2" name="Kuva 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62EA48E-C6E4-CCBD-58B4-E3C2F148C2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5112269"/>
            <a:ext cx="9693672" cy="1745731"/>
          </a:xfrm>
          <a:prstGeom prst="rect">
            <a:avLst/>
          </a:prstGeom>
        </p:spPr>
      </p:pic>
      <p:pic>
        <p:nvPicPr>
          <p:cNvPr id="4" name="Picture 2" descr="En bild som visar logotyp, text, Grafik, Varumärke&#10;&#10;AI-genererat innehåll kan vara felaktigt.">
            <a:extLst>
              <a:ext uri="{FF2B5EF4-FFF2-40B4-BE49-F238E27FC236}">
                <a16:creationId xmlns:a16="http://schemas.microsoft.com/office/drawing/2014/main" id="{A6C6F80F-5773-FB0B-85AF-2FFE7AB27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01" y="203200"/>
            <a:ext cx="2503278" cy="220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34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B9193CB6599044FA10CFF751D31E307" ma:contentTypeVersion="10" ma:contentTypeDescription="Luo uusi asiakirja." ma:contentTypeScope="" ma:versionID="721542a8a9479c59a486cb838be8c6dd">
  <xsd:schema xmlns:xsd="http://www.w3.org/2001/XMLSchema" xmlns:xs="http://www.w3.org/2001/XMLSchema" xmlns:p="http://schemas.microsoft.com/office/2006/metadata/properties" xmlns:ns2="9d6d47bf-5062-4e1d-8a63-7c4e80fce8f7" xmlns:ns3="427818c8-2b72-48ee-a6bb-83f42f6754b1" targetNamespace="http://schemas.microsoft.com/office/2006/metadata/properties" ma:root="true" ma:fieldsID="fe4c9ee08c8807fa366cbba2285775b7" ns2:_="" ns3:_="">
    <xsd:import namespace="9d6d47bf-5062-4e1d-8a63-7c4e80fce8f7"/>
    <xsd:import namespace="427818c8-2b72-48ee-a6bb-83f42f6754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d47bf-5062-4e1d-8a63-7c4e80fce8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868bb48c-762a-4ac5-92cd-a325225038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7818c8-2b72-48ee-a6bb-83f42f6754b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cd53586-d020-44c1-8ca4-0bc0405970d9}" ma:internalName="TaxCatchAll" ma:showField="CatchAllData" ma:web="427818c8-2b72-48ee-a6bb-83f42f6754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6d47bf-5062-4e1d-8a63-7c4e80fce8f7">
      <Terms xmlns="http://schemas.microsoft.com/office/infopath/2007/PartnerControls"/>
    </lcf76f155ced4ddcb4097134ff3c332f>
    <TaxCatchAll xmlns="427818c8-2b72-48ee-a6bb-83f42f6754b1" xsi:nil="true"/>
  </documentManagement>
</p:properties>
</file>

<file path=customXml/itemProps1.xml><?xml version="1.0" encoding="utf-8"?>
<ds:datastoreItem xmlns:ds="http://schemas.openxmlformats.org/officeDocument/2006/customXml" ds:itemID="{693304FF-1CEC-4EB4-831B-BC3D37CA20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d47bf-5062-4e1d-8a63-7c4e80fce8f7"/>
    <ds:schemaRef ds:uri="427818c8-2b72-48ee-a6bb-83f42f6754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8825F4-7FED-44D0-9869-774405383F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AFC1B2-DA63-4E3A-B348-2BFDC363AE9A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8039efbb-98a9-48b2-9b1d-298e383b7935"/>
    <ds:schemaRef ds:uri="cd5580ef-a5f8-4fc4-9e5a-1ef707a64e9b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  <ds:schemaRef ds:uri="9d6d47bf-5062-4e1d-8a63-7c4e80fce8f7"/>
    <ds:schemaRef ds:uri="427818c8-2b72-48ee-a6bb-83f42f6754b1"/>
    <ds:schemaRef ds:uri="4e340dbb-a06d-4b65-bf50-c8d076fee11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829</Words>
  <Application>Microsoft Office PowerPoint</Application>
  <PresentationFormat>Laajakuva</PresentationFormat>
  <Paragraphs>118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Trebuchet MS</vt:lpstr>
      <vt:lpstr>Ubuntu</vt:lpstr>
      <vt:lpstr>Wingdings</vt:lpstr>
      <vt:lpstr>Office Theme</vt:lpstr>
      <vt:lpstr>Office-teema</vt:lpstr>
      <vt:lpstr> </vt:lpstr>
      <vt:lpstr>Mihin kylillä varaudutaan?</vt:lpstr>
      <vt:lpstr>Työpaketti I Kartoitus, verkostojen  luominen ja tiedon tuottaminen</vt:lpstr>
      <vt:lpstr>Työpaketti II Kylien ja yhteisöjen älykkään varautumisen suunnittelu</vt:lpstr>
      <vt:lpstr>Työpaketti III Älykkään varautumisen suunnitelmien käyttöönotto</vt:lpstr>
      <vt:lpstr>Tulokset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Tiina Saaresranta</dc:creator>
  <cp:lastModifiedBy>Salli Aaltonen</cp:lastModifiedBy>
  <cp:revision>6</cp:revision>
  <cp:lastPrinted>2025-09-23T05:47:51Z</cp:lastPrinted>
  <dcterms:created xsi:type="dcterms:W3CDTF">2025-09-01T06:23:42Z</dcterms:created>
  <dcterms:modified xsi:type="dcterms:W3CDTF">2026-01-26T12:58:00Z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0x0101001B9193CB6599044FA10CFF751D31E307</vt:lpwstr>
  </property>
  <property fmtid="{D5CDD505-2E9C-101B-9397-08002B2CF9AE}" pid="3" name="MediaServiceImageTags">
    <vt:lpwstr/>
  </property>
</Properties>
</file>